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83" r:id="rId4"/>
    <p:sldId id="284" r:id="rId5"/>
    <p:sldId id="281" r:id="rId6"/>
    <p:sldId id="265" r:id="rId7"/>
    <p:sldId id="285" r:id="rId8"/>
    <p:sldId id="260" r:id="rId9"/>
    <p:sldId id="261" r:id="rId10"/>
    <p:sldId id="262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9" r:id="rId25"/>
    <p:sldId id="278" r:id="rId26"/>
    <p:sldId id="280" r:id="rId27"/>
    <p:sldId id="282" r:id="rId2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1C5DBA-39A8-4A91-8BFC-3F311B6F1C8C}">
          <p14:sldIdLst>
            <p14:sldId id="256"/>
            <p14:sldId id="258"/>
            <p14:sldId id="283"/>
            <p14:sldId id="284"/>
            <p14:sldId id="281"/>
            <p14:sldId id="265"/>
            <p14:sldId id="285"/>
            <p14:sldId id="260"/>
            <p14:sldId id="261"/>
            <p14:sldId id="262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6"/>
            <p14:sldId id="279"/>
            <p14:sldId id="278"/>
            <p14:sldId id="280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on Heredia" initials="jH" lastIdx="4" clrIdx="0">
    <p:extLst>
      <p:ext uri="{19B8F6BF-5375-455C-9EA6-DF929625EA0E}">
        <p15:presenceInfo xmlns:p15="http://schemas.microsoft.com/office/powerpoint/2012/main" userId="828ef332f1ffd1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6652" autoAdjust="0"/>
  </p:normalViewPr>
  <p:slideViewPr>
    <p:cSldViewPr snapToGrid="0">
      <p:cViewPr>
        <p:scale>
          <a:sx n="100" d="100"/>
          <a:sy n="100" d="100"/>
        </p:scale>
        <p:origin x="1374" y="72"/>
      </p:cViewPr>
      <p:guideLst/>
    </p:cSldViewPr>
  </p:slideViewPr>
  <p:outlineViewPr>
    <p:cViewPr>
      <p:scale>
        <a:sx n="33" d="100"/>
        <a:sy n="33" d="100"/>
      </p:scale>
      <p:origin x="0" y="-3966"/>
    </p:cViewPr>
  </p:outlineViewPr>
  <p:notesTextViewPr>
    <p:cViewPr>
      <p:scale>
        <a:sx n="232" d="100"/>
        <a:sy n="232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413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162" cy="480868"/>
          </a:xfrm>
          <a:prstGeom prst="rect">
            <a:avLst/>
          </a:prstGeom>
        </p:spPr>
        <p:txBody>
          <a:bodyPr vert="horz" lIns="62646" tIns="31323" rIns="62646" bIns="31323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829" y="0"/>
            <a:ext cx="3170162" cy="480868"/>
          </a:xfrm>
          <a:prstGeom prst="rect">
            <a:avLst/>
          </a:prstGeom>
        </p:spPr>
        <p:txBody>
          <a:bodyPr vert="horz" lIns="62646" tIns="31323" rIns="62646" bIns="31323" rtlCol="0"/>
          <a:lstStyle>
            <a:lvl1pPr algn="r">
              <a:defRPr sz="800"/>
            </a:lvl1pPr>
          </a:lstStyle>
          <a:p>
            <a:fld id="{151E649B-4347-43EC-A0B2-1C267059A3E1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646" tIns="31323" rIns="62646" bIns="313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763" y="4620780"/>
            <a:ext cx="5851676" cy="3780270"/>
          </a:xfrm>
          <a:prstGeom prst="rect">
            <a:avLst/>
          </a:prstGeom>
        </p:spPr>
        <p:txBody>
          <a:bodyPr vert="horz" lIns="62646" tIns="31323" rIns="62646" bIns="313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332"/>
            <a:ext cx="3170162" cy="480868"/>
          </a:xfrm>
          <a:prstGeom prst="rect">
            <a:avLst/>
          </a:prstGeom>
        </p:spPr>
        <p:txBody>
          <a:bodyPr vert="horz" lIns="62646" tIns="31323" rIns="62646" bIns="31323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829" y="9120332"/>
            <a:ext cx="3170162" cy="480868"/>
          </a:xfrm>
          <a:prstGeom prst="rect">
            <a:avLst/>
          </a:prstGeom>
        </p:spPr>
        <p:txBody>
          <a:bodyPr vert="horz" lIns="62646" tIns="31323" rIns="62646" bIns="31323" rtlCol="0" anchor="b"/>
          <a:lstStyle>
            <a:lvl1pPr algn="r">
              <a:defRPr sz="800"/>
            </a:lvl1pPr>
          </a:lstStyle>
          <a:p>
            <a:fld id="{8DBFC375-484F-4295-A2D8-21AC1CCD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0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to guide you on what you will say. Don’t put text in the slides. Just read it from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C375-484F-4295-A2D8-21AC1CCD15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C375-484F-4295-A2D8-21AC1CCD15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1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Revit Home:</a:t>
            </a:r>
          </a:p>
          <a:p>
            <a:r>
              <a:rPr lang="en-US" dirty="0"/>
              <a:t>-How to view the project files</a:t>
            </a:r>
          </a:p>
          <a:p>
            <a:r>
              <a:rPr lang="en-US" dirty="0"/>
              <a:t>-Sort by:</a:t>
            </a:r>
          </a:p>
          <a:p>
            <a:r>
              <a:rPr lang="en-US" dirty="0"/>
              <a:t>-Date modified</a:t>
            </a:r>
          </a:p>
          <a:p>
            <a:r>
              <a:rPr lang="en-US" dirty="0"/>
              <a:t>-List view</a:t>
            </a:r>
          </a:p>
          <a:p>
            <a:endParaRPr lang="en-US" dirty="0"/>
          </a:p>
          <a:p>
            <a:r>
              <a:rPr lang="en-US" dirty="0"/>
              <a:t>Autodesk Projects:</a:t>
            </a:r>
          </a:p>
          <a:p>
            <a:r>
              <a:rPr lang="en-US" dirty="0"/>
              <a:t>Explain de options.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C375-484F-4295-A2D8-21AC1CCD15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56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tifaktElement"/>
              </a:rPr>
              <a:t>s personalized information that is shown to you as individual insights and to your product administrator as team-based insights, both of which are based on your usage of an Autodesk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C375-484F-4295-A2D8-21AC1CCD15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5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couple user interface setting that we can use for benefit of us.</a:t>
            </a:r>
          </a:p>
          <a:p>
            <a:r>
              <a:rPr lang="en-US" dirty="0"/>
              <a:t>This configuration is per user. So, no matter if you have the dark mode your </a:t>
            </a:r>
            <a:r>
              <a:rPr lang="en-US"/>
              <a:t>file will be shown as your desktop configuration.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C375-484F-4295-A2D8-21AC1CCD15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C375-484F-4295-A2D8-21AC1CCD15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70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C375-484F-4295-A2D8-21AC1CCD15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6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C375-484F-4295-A2D8-21AC1CCD15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53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FC375-484F-4295-A2D8-21AC1CCD15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66A9-EA91-43E0-6E08-2E658835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3E8BE-28A4-C204-EE47-854DF1A63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0204B-65B0-C44C-C6CD-6B32D087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5DFFA-B8EC-B9F9-EF48-8033CB55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B41C4-1407-87F6-C9C3-8DFE52D8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8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E728-B2D7-2E47-D001-246497EF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EE9D1-7373-945A-79B4-B2EF72C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C994-CAC5-05B0-6036-DACB8BA4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06FF9-953A-A223-E03C-2A6F71EF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A201-4C8C-2DC6-904A-74CD3B99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A43C1-804A-3775-0823-446160243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077F-F4E9-6EC1-8C4B-D744DBC1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DBBDF-4EA8-B19E-FF67-AD8BB319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BA684-4A25-E0C8-0A30-33E2BD21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AAD7B-E810-1E59-509F-A7B60AB5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50D6-5279-9F78-CD75-A91A2970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C117-6C6E-9E0C-708F-4C4FDBFF7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660D-EEB6-4768-2D18-06CB1740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B626-CB87-D696-F684-E0F0A3D2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DADEB-1D03-FB94-6694-B5423DDB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6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D46-8190-FB33-37B1-696654AC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19989-32CA-1E8B-EA5E-D75C07F20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6B03-2DA9-20AB-363F-095CABA3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C1F5-B78F-0195-18D9-AEA3CF11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3F6E5-1101-EE84-E850-0FBFB62D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6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6050-CB3E-87E6-2330-F37B5DDB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57F28-183B-25AB-D037-8B09E134E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0DB1D-D5BA-5E00-BE0F-2B245213F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67275-7344-0AA9-23A0-2D58FD92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98384-0C5F-1C31-8C2B-F7CC3093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29FEE-7025-C00F-1C43-4068B64E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F3C3-757F-4B3A-35AB-885ECF3B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893D2-FF85-A736-8764-35C27303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670C1-D957-6782-29EA-5A86139DF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A9AAC-FD3A-883C-2F1F-070CCDEDF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445EE-AC83-7478-44D1-7266B708D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049F63-AE2A-59BD-2797-6173292E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44437-EF8F-9F7A-DA58-01CCCF07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ED165-EE1C-50CA-AC27-7464CFCB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1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25EF-A7A0-C37B-B773-AA2D1485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50C43-2135-6065-A1D3-4E6CEFB5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0F58-9E0E-4436-D01D-F0A1B87F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E1CEB-053F-7EB4-98FE-84D4A039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F7FC8-305E-E0EF-2621-F87DC4C5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5EFE3-1C0C-D3EA-D09B-A57F2051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1FA70-7B32-6A5F-2172-65ABAE2A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D90B-1E43-C75F-281D-1D565881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426A-165E-B134-7B76-3D1F9E2F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11CAD-3613-EC7D-8294-12F9CEF5F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C7899-FE33-15C7-E11C-054E0350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785B7-9063-DBF6-FB3A-393C2BA3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7C550-CB9C-58C6-3DE0-5128AEAE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4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3D4F-3B61-C227-D4A7-A0724110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1E0780-077A-DA87-70C0-39DDEED10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93AE4-D088-FB3F-EBB6-FAED0C5F9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33DC5-939D-DFDB-7EBA-3B1B93A8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C2E05-19E7-902C-146F-1B4FB8D3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BDDBE-225E-067C-788A-976D6E05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-444500" ty="-571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4E12-8DC2-BB6E-FA3F-224F8E38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DCCBC-6C97-BB32-5617-502CE16A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AEE2-58B4-21D8-82FC-047D74461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C852-D0CA-447F-8979-6CA783C2364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3D53F-CE53-7345-773B-005E82F82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14601-BAEE-6EE7-BB8B-E0F54A92D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-444500" ty="-571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5A20-2BD3-E134-063D-AF11B3BB6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326" y="2272936"/>
            <a:ext cx="9422674" cy="18418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WHAT’S NEW IN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REVIT 2024 / 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C63F2E-B323-4685-DC9F-883083B3D38F}"/>
              </a:ext>
            </a:extLst>
          </p:cNvPr>
          <p:cNvSpPr txBox="1">
            <a:spLocks/>
          </p:cNvSpPr>
          <p:nvPr/>
        </p:nvSpPr>
        <p:spPr>
          <a:xfrm>
            <a:off x="1524000" y="238125"/>
            <a:ext cx="9033383" cy="1166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808000"/>
                </a:solidFill>
                <a:latin typeface="Stencil Std" panose="04020904080802020404" pitchFamily="82" charset="0"/>
              </a:rPr>
              <a:t>ORB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DA060-F4D7-8963-4CD1-95EF315DB5B4}"/>
              </a:ext>
            </a:extLst>
          </p:cNvPr>
          <p:cNvSpPr txBox="1"/>
          <p:nvPr/>
        </p:nvSpPr>
        <p:spPr>
          <a:xfrm>
            <a:off x="4604158" y="4867829"/>
            <a:ext cx="298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ORB UNIVERSITY – June  19</a:t>
            </a:r>
            <a:r>
              <a:rPr lang="en-US" sz="1200" baseline="30000" dirty="0"/>
              <a:t>th</a:t>
            </a:r>
            <a:r>
              <a:rPr lang="en-US" sz="1200" dirty="0"/>
              <a:t>, 2024 PRESENTED BY JHON HEREDIA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7AB98-9987-C1AD-51E7-8C0EE5321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497" y="8234578"/>
            <a:ext cx="604539" cy="4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83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D02B-E11A-9594-809D-604934DD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Cuts matters!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62D24144-5F35-2733-02C0-6435DBE7C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470" y="1357870"/>
            <a:ext cx="10544330" cy="1673565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EE39C0-DCC4-2309-A375-B939AD83B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281" y="3110948"/>
            <a:ext cx="3706708" cy="3665825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3C2AD96-5993-50ED-FD26-8B251090A37E}"/>
              </a:ext>
            </a:extLst>
          </p:cNvPr>
          <p:cNvSpPr txBox="1">
            <a:spLocks/>
          </p:cNvSpPr>
          <p:nvPr/>
        </p:nvSpPr>
        <p:spPr>
          <a:xfrm>
            <a:off x="838200" y="3031435"/>
            <a:ext cx="3316357" cy="1286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Type KS for Keyboard Shortcuts&gt; Canvas&gt; type your preferred shortcut easy to remember.</a:t>
            </a:r>
          </a:p>
        </p:txBody>
      </p:sp>
    </p:spTree>
    <p:extLst>
      <p:ext uri="{BB962C8B-B14F-4D97-AF65-F5344CB8AC3E}">
        <p14:creationId xmlns:p14="http://schemas.microsoft.com/office/powerpoint/2010/main" val="265336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0F73-DECA-BF37-2B50-3AC78FAC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UI but white canvas.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D77AB-FCB6-4F8D-4F92-F4EBD8CFBB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94" r="6228" b="2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792C72-6773-25A6-15A9-30AB697055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03" r="9244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9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52D1-A345-A28C-3710-CE596B4C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Toposolid</a:t>
            </a:r>
            <a:r>
              <a:rPr lang="en-US" sz="4400" dirty="0"/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087F8-385F-9714-531D-14202D27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485"/>
            <a:ext cx="10515600" cy="937453"/>
          </a:xfrm>
        </p:spPr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tifaktElement"/>
              </a:rPr>
              <a:t>The </a:t>
            </a:r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tifaktElement"/>
              </a:rPr>
              <a:t>Toposolid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tifaktElement"/>
              </a:rPr>
              <a:t> tool defines a topographical element using defined elevation points or imported data.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E7519-67A4-FD6E-9694-7BBF86DEA774}"/>
              </a:ext>
            </a:extLst>
          </p:cNvPr>
          <p:cNvSpPr txBox="1"/>
          <p:nvPr/>
        </p:nvSpPr>
        <p:spPr>
          <a:xfrm>
            <a:off x="838200" y="2295938"/>
            <a:ext cx="6097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Toposolids</a:t>
            </a:r>
            <a:r>
              <a:rPr lang="en-US" dirty="0"/>
              <a:t> are able to act as a host for the following elements: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Site components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Parking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Railings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Floor Based elements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EBF93-AF19-5FF9-8D43-6CE5B9B05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068" y="1903081"/>
            <a:ext cx="4538944" cy="2263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DB288E-C340-1F5F-9F88-CF763E8FD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052" y="4134112"/>
            <a:ext cx="4369960" cy="262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74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B5D82-7130-585A-02A9-8A065F7F3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4086"/>
            <a:ext cx="10515600" cy="748609"/>
          </a:xfrm>
        </p:spPr>
        <p:txBody>
          <a:bodyPr/>
          <a:lstStyle/>
          <a:p>
            <a:r>
              <a:rPr lang="en-US" dirty="0"/>
              <a:t>How to create a </a:t>
            </a:r>
            <a:r>
              <a:rPr lang="en-US" dirty="0" err="1"/>
              <a:t>Toposolid</a:t>
            </a:r>
            <a:r>
              <a:rPr lang="en-US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E3D8A-AB30-2143-0B0D-9F67B879B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17" y="1028365"/>
            <a:ext cx="6173061" cy="240063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110828-CA42-0384-3022-C445BE1D6DF2}"/>
              </a:ext>
            </a:extLst>
          </p:cNvPr>
          <p:cNvSpPr txBox="1">
            <a:spLocks/>
          </p:cNvSpPr>
          <p:nvPr/>
        </p:nvSpPr>
        <p:spPr>
          <a:xfrm>
            <a:off x="503582" y="3429000"/>
            <a:ext cx="10515600" cy="7486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You can model from sketch as simple as modeling a floor family.</a:t>
            </a:r>
          </a:p>
          <a:p>
            <a:pPr marL="0" indent="0">
              <a:buNone/>
            </a:pPr>
            <a:r>
              <a:rPr lang="en-US" dirty="0"/>
              <a:t>Additionally, you can model from Topo file.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48E54D-0E52-369B-D4DD-2FE07DCE7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17" y="4387583"/>
            <a:ext cx="2657846" cy="1914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9C8129-2BAB-C1C5-9870-BAD89916D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907" y="4289366"/>
            <a:ext cx="3847906" cy="2075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FB942B-5600-3F77-D858-62A9C669A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580" y="4271131"/>
            <a:ext cx="4044420" cy="207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8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9DBC-783F-AD31-41B6-7F8D2D62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2" y="404882"/>
            <a:ext cx="3992217" cy="1325563"/>
          </a:xfrm>
        </p:spPr>
        <p:txBody>
          <a:bodyPr/>
          <a:lstStyle/>
          <a:p>
            <a:r>
              <a:rPr lang="en-US" sz="4400" dirty="0"/>
              <a:t>Auto Sync w/ Twin motion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CD9CFA-8C25-FA84-5D65-A6ACEF0BD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72" y="3289578"/>
            <a:ext cx="5760455" cy="297207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B3C527-4E0C-5DE6-49D4-543605251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724" y="3289578"/>
            <a:ext cx="6087804" cy="2972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15A98A-C2D8-3CF6-0E6A-9EC8937D1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256" y="279947"/>
            <a:ext cx="1517341" cy="290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21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76238-EA15-7FE1-4222-359A1EDBB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583"/>
            <a:ext cx="10515600" cy="1325563"/>
          </a:xfrm>
        </p:spPr>
        <p:txBody>
          <a:bodyPr/>
          <a:lstStyle/>
          <a:p>
            <a:r>
              <a:rPr lang="en-US" dirty="0"/>
              <a:t>Consistent colors vs Texture view style.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DE0E5E-224C-15B1-F3DF-09EC4FB26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276778"/>
            <a:ext cx="6844748" cy="273169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507064-13EA-F192-3660-1D0598934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13" y="4008469"/>
            <a:ext cx="6704870" cy="26819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2CC25E-F97F-099E-2FDD-10D9448AB9A0}"/>
              </a:ext>
            </a:extLst>
          </p:cNvPr>
          <p:cNvSpPr txBox="1">
            <a:spLocks/>
          </p:cNvSpPr>
          <p:nvPr/>
        </p:nvSpPr>
        <p:spPr>
          <a:xfrm>
            <a:off x="7878418" y="2063540"/>
            <a:ext cx="4177747" cy="1217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Consistent colors style.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F50D95-431E-E807-DA78-CA25A32C3C5E}"/>
              </a:ext>
            </a:extLst>
          </p:cNvPr>
          <p:cNvSpPr txBox="1">
            <a:spLocks/>
          </p:cNvSpPr>
          <p:nvPr/>
        </p:nvSpPr>
        <p:spPr>
          <a:xfrm>
            <a:off x="7878418" y="4588802"/>
            <a:ext cx="3498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Texture view style.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97346803-679C-66C0-6710-97A42A6D715F}"/>
              </a:ext>
            </a:extLst>
          </p:cNvPr>
          <p:cNvCxnSpPr>
            <a:cxnSpLocks/>
          </p:cNvCxnSpPr>
          <p:nvPr/>
        </p:nvCxnSpPr>
        <p:spPr>
          <a:xfrm rot="10800000">
            <a:off x="7682951" y="3429002"/>
            <a:ext cx="995329" cy="654082"/>
          </a:xfrm>
          <a:prstGeom prst="curvedConnector3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A640BFE-F5AD-D69C-911C-90A432A9D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280" y="3093688"/>
            <a:ext cx="2057687" cy="1514686"/>
          </a:xfrm>
          <a:prstGeom prst="rect">
            <a:avLst/>
          </a:prstGeom>
        </p:spPr>
      </p:pic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D8ED031C-4671-2A4F-5A50-76E8762D826A}"/>
              </a:ext>
            </a:extLst>
          </p:cNvPr>
          <p:cNvCxnSpPr>
            <a:cxnSpLocks/>
          </p:cNvCxnSpPr>
          <p:nvPr/>
        </p:nvCxnSpPr>
        <p:spPr>
          <a:xfrm rot="10800000" flipV="1">
            <a:off x="7713134" y="4233348"/>
            <a:ext cx="965147" cy="676582"/>
          </a:xfrm>
          <a:prstGeom prst="curvedConnector3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55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F03A432-3FDB-908B-DE34-2DD2EDCF4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9053"/>
            <a:ext cx="7901610" cy="54789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64DC0B-F26B-2B82-248D-42FF3615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Documentation at sheets update: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3547A4-988F-1C8F-A232-915651340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965" y="1530349"/>
            <a:ext cx="4403035" cy="254338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/>
              <a:t>Place multiple views on sheet at once:</a:t>
            </a:r>
          </a:p>
          <a:p>
            <a:pPr lvl="1"/>
            <a:r>
              <a:rPr lang="en-US" sz="2000" dirty="0"/>
              <a:t>Select multiple views in the project browser then drag and inside a sheet, automatically will align the views.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9C9926B-49E1-E00B-5CB4-098B546178FB}"/>
              </a:ext>
            </a:extLst>
          </p:cNvPr>
          <p:cNvSpPr/>
          <p:nvPr/>
        </p:nvSpPr>
        <p:spPr>
          <a:xfrm flipH="1">
            <a:off x="4602831" y="2914649"/>
            <a:ext cx="1226344" cy="514351"/>
          </a:xfrm>
          <a:prstGeom prst="rightArrow">
            <a:avLst>
              <a:gd name="adj1" fmla="val 37428"/>
              <a:gd name="adj2" fmla="val 476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09B2F91F-C87D-2427-00A0-39C081F98366}"/>
              </a:ext>
            </a:extLst>
          </p:cNvPr>
          <p:cNvSpPr/>
          <p:nvPr/>
        </p:nvSpPr>
        <p:spPr>
          <a:xfrm>
            <a:off x="7374835" y="4966942"/>
            <a:ext cx="2763078" cy="1891058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Tip: Control + Scroll = Zoom in and zoom out in Project Browser.</a:t>
            </a:r>
          </a:p>
        </p:txBody>
      </p:sp>
    </p:spTree>
    <p:extLst>
      <p:ext uri="{BB962C8B-B14F-4D97-AF65-F5344CB8AC3E}">
        <p14:creationId xmlns:p14="http://schemas.microsoft.com/office/powerpoint/2010/main" val="2554149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029B5A7-12A7-FB73-7A0B-EE0AF83CE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022" y="3429000"/>
            <a:ext cx="2065677" cy="2943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64DC0B-F26B-2B82-248D-42FF3615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4358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Documentation at sheets update: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3547A4-988F-1C8F-A232-915651340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09" y="1905172"/>
            <a:ext cx="5581926" cy="1032634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Place multiple views on sheet at once. You can now move views between sheets aligned in the same place.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B98A41-B968-796E-D094-173E4661B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649" y="113644"/>
            <a:ext cx="6164439" cy="3315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951C-1D88-1291-80A5-3E5A1A1A2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652" y="3531262"/>
            <a:ext cx="6164438" cy="3326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3CAA6-EB01-3CE6-FB14-7D37A996A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09" y="2906461"/>
            <a:ext cx="3561751" cy="36766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73440D-07A1-9743-7679-E128FE1F1E7B}"/>
              </a:ext>
            </a:extLst>
          </p:cNvPr>
          <p:cNvSpPr txBox="1"/>
          <p:nvPr/>
        </p:nvSpPr>
        <p:spPr>
          <a:xfrm>
            <a:off x="6070985" y="2692410"/>
            <a:ext cx="487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8080"/>
                </a:highlight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592AB-66B3-917B-8816-839CB2B749BC}"/>
              </a:ext>
            </a:extLst>
          </p:cNvPr>
          <p:cNvSpPr txBox="1"/>
          <p:nvPr/>
        </p:nvSpPr>
        <p:spPr>
          <a:xfrm>
            <a:off x="594691" y="5866306"/>
            <a:ext cx="487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8080"/>
                </a:highlight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EE2C12-0630-0BB7-F63E-85B045A61800}"/>
              </a:ext>
            </a:extLst>
          </p:cNvPr>
          <p:cNvSpPr txBox="1"/>
          <p:nvPr/>
        </p:nvSpPr>
        <p:spPr>
          <a:xfrm>
            <a:off x="3919975" y="5866306"/>
            <a:ext cx="487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8080"/>
                </a:highlight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629FBF-1168-7E7C-5CED-5BFD285A6C2E}"/>
              </a:ext>
            </a:extLst>
          </p:cNvPr>
          <p:cNvSpPr txBox="1"/>
          <p:nvPr/>
        </p:nvSpPr>
        <p:spPr>
          <a:xfrm>
            <a:off x="6062889" y="5866306"/>
            <a:ext cx="487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ighlight>
                  <a:srgbClr val="008080"/>
                </a:highligh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75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DC0B-F26B-2B82-248D-42FF3615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Sheet collection and project browser.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3E4647-B384-19E0-2972-CF26D0BD9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10461" cy="1325563"/>
          </a:xfrm>
        </p:spPr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tifaktElement"/>
              </a:rPr>
              <a:t>With the Sheet Collections feature, you can assign any sheet in the model into flexible groupings. Additionally, you can organize sheets per Sheet Sets.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E6A951-E26A-0FF9-CD01-FD2AE87B6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64" y="3862511"/>
            <a:ext cx="3953427" cy="1200318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60C0FAF-59BE-1171-58B7-9FC692C22800}"/>
              </a:ext>
            </a:extLst>
          </p:cNvPr>
          <p:cNvSpPr/>
          <p:nvPr/>
        </p:nvSpPr>
        <p:spPr>
          <a:xfrm flipH="1">
            <a:off x="5164806" y="3924300"/>
            <a:ext cx="517960" cy="142875"/>
          </a:xfrm>
          <a:prstGeom prst="rightArrow">
            <a:avLst>
              <a:gd name="adj1" fmla="val 32985"/>
              <a:gd name="adj2" fmla="val 1276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82C07920-9DF8-80CF-802A-0E33D05145DE}"/>
              </a:ext>
            </a:extLst>
          </p:cNvPr>
          <p:cNvSpPr txBox="1">
            <a:spLocks/>
          </p:cNvSpPr>
          <p:nvPr/>
        </p:nvSpPr>
        <p:spPr>
          <a:xfrm>
            <a:off x="5785336" y="3830784"/>
            <a:ext cx="1767990" cy="3584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212121"/>
                </a:solidFill>
                <a:highlight>
                  <a:srgbClr val="FFFFFF"/>
                </a:highlight>
                <a:latin typeface="ArtifaktElement"/>
              </a:rPr>
              <a:t>Sheet browser</a:t>
            </a:r>
            <a:endParaRPr lang="en-US" sz="20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C6AFCC3-7A78-64D2-83A8-BE38F0A446F9}"/>
              </a:ext>
            </a:extLst>
          </p:cNvPr>
          <p:cNvSpPr/>
          <p:nvPr/>
        </p:nvSpPr>
        <p:spPr>
          <a:xfrm flipH="1">
            <a:off x="5164806" y="4197059"/>
            <a:ext cx="517960" cy="142875"/>
          </a:xfrm>
          <a:prstGeom prst="rightArrow">
            <a:avLst>
              <a:gd name="adj1" fmla="val 32985"/>
              <a:gd name="adj2" fmla="val 1276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DAE9DDC5-4149-AE18-FFC7-ADE94C735CA7}"/>
              </a:ext>
            </a:extLst>
          </p:cNvPr>
          <p:cNvSpPr txBox="1">
            <a:spLocks/>
          </p:cNvSpPr>
          <p:nvPr/>
        </p:nvSpPr>
        <p:spPr>
          <a:xfrm>
            <a:off x="5785336" y="4103543"/>
            <a:ext cx="2196614" cy="3584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212121"/>
                </a:solidFill>
                <a:highlight>
                  <a:srgbClr val="FFFFFF"/>
                </a:highlight>
                <a:latin typeface="ArtifaktElement"/>
              </a:rPr>
              <a:t>Sheet Collection</a:t>
            </a:r>
            <a:endParaRPr lang="en-US" sz="20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7301D63-F2A4-C24B-8AF2-CC16FE51186D}"/>
              </a:ext>
            </a:extLst>
          </p:cNvPr>
          <p:cNvSpPr/>
          <p:nvPr/>
        </p:nvSpPr>
        <p:spPr>
          <a:xfrm flipH="1">
            <a:off x="5164806" y="4506185"/>
            <a:ext cx="517960" cy="142875"/>
          </a:xfrm>
          <a:prstGeom prst="rightArrow">
            <a:avLst>
              <a:gd name="adj1" fmla="val 32985"/>
              <a:gd name="adj2" fmla="val 1276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8B795EB0-68AB-7CE9-AE34-761C6018073D}"/>
              </a:ext>
            </a:extLst>
          </p:cNvPr>
          <p:cNvSpPr txBox="1">
            <a:spLocks/>
          </p:cNvSpPr>
          <p:nvPr/>
        </p:nvSpPr>
        <p:spPr>
          <a:xfrm>
            <a:off x="5785336" y="4412669"/>
            <a:ext cx="2196614" cy="3584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212121"/>
                </a:solidFill>
                <a:highlight>
                  <a:srgbClr val="FFFFFF"/>
                </a:highlight>
                <a:latin typeface="ArtifaktElement"/>
              </a:rPr>
              <a:t>Sheet Set</a:t>
            </a:r>
            <a:endParaRPr lang="en-US" sz="20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F206EEB-6C29-ED89-5F95-AF48C92ACCAA}"/>
              </a:ext>
            </a:extLst>
          </p:cNvPr>
          <p:cNvSpPr/>
          <p:nvPr/>
        </p:nvSpPr>
        <p:spPr>
          <a:xfrm flipH="1">
            <a:off x="5164806" y="4824691"/>
            <a:ext cx="517960" cy="142875"/>
          </a:xfrm>
          <a:prstGeom prst="rightArrow">
            <a:avLst>
              <a:gd name="adj1" fmla="val 32985"/>
              <a:gd name="adj2" fmla="val 1276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110FA4B0-5FFD-6ADC-D7E5-4F8381E8F2EC}"/>
              </a:ext>
            </a:extLst>
          </p:cNvPr>
          <p:cNvSpPr txBox="1">
            <a:spLocks/>
          </p:cNvSpPr>
          <p:nvPr/>
        </p:nvSpPr>
        <p:spPr>
          <a:xfrm>
            <a:off x="5785336" y="4731175"/>
            <a:ext cx="2196614" cy="3584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212121"/>
                </a:solidFill>
                <a:highlight>
                  <a:srgbClr val="FFFFFF"/>
                </a:highlight>
                <a:latin typeface="ArtifaktElement"/>
              </a:rPr>
              <a:t>Sheet</a:t>
            </a:r>
            <a:endParaRPr lang="en-US" sz="2000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3FCDEB99-E29E-4B3C-904D-8B620F570F25}"/>
              </a:ext>
            </a:extLst>
          </p:cNvPr>
          <p:cNvSpPr txBox="1">
            <a:spLocks/>
          </p:cNvSpPr>
          <p:nvPr/>
        </p:nvSpPr>
        <p:spPr>
          <a:xfrm>
            <a:off x="8139465" y="3706813"/>
            <a:ext cx="3120124" cy="1258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212121"/>
                </a:solidFill>
                <a:highlight>
                  <a:srgbClr val="FFFFFF"/>
                </a:highlight>
                <a:latin typeface="ArtifaktElement"/>
              </a:rPr>
              <a:t>Now, we can group sheets in Sheet Sets and these Sheet Sets inside Sheet Collections.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5596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26A5-B74B-1279-5B20-4F9DDC15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Sheet collection and project browser.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ADF71E9-44BF-92E5-BCCE-C4D4A67A5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619" y="2949563"/>
            <a:ext cx="4806310" cy="2390165"/>
          </a:xfr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248E2393-C895-F24D-9C48-497141CD2382}"/>
              </a:ext>
            </a:extLst>
          </p:cNvPr>
          <p:cNvSpPr txBox="1">
            <a:spLocks/>
          </p:cNvSpPr>
          <p:nvPr/>
        </p:nvSpPr>
        <p:spPr>
          <a:xfrm>
            <a:off x="661619" y="1690688"/>
            <a:ext cx="3120124" cy="1258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212121"/>
                </a:solidFill>
                <a:highlight>
                  <a:srgbClr val="FFFFFF"/>
                </a:highlight>
                <a:latin typeface="ArtifaktElement"/>
              </a:rPr>
              <a:t>Right click on the sheet browser then new collection.</a:t>
            </a:r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26866D-E759-437E-1EBA-F21786A1C77A}"/>
              </a:ext>
            </a:extLst>
          </p:cNvPr>
          <p:cNvCxnSpPr>
            <a:cxnSpLocks/>
          </p:cNvCxnSpPr>
          <p:nvPr/>
        </p:nvCxnSpPr>
        <p:spPr>
          <a:xfrm>
            <a:off x="5934075" y="1609725"/>
            <a:ext cx="0" cy="4600575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85EEC76-9BC1-B69D-366A-FF3A879311DD}"/>
              </a:ext>
            </a:extLst>
          </p:cNvPr>
          <p:cNvSpPr txBox="1">
            <a:spLocks/>
          </p:cNvSpPr>
          <p:nvPr/>
        </p:nvSpPr>
        <p:spPr>
          <a:xfrm>
            <a:off x="9757994" y="1918706"/>
            <a:ext cx="2119681" cy="910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212121"/>
                </a:solidFill>
                <a:highlight>
                  <a:srgbClr val="FFFFFF"/>
                </a:highlight>
                <a:latin typeface="ArtifaktElement"/>
              </a:rPr>
              <a:t>We can print by Sheet Collection.</a:t>
            </a:r>
            <a:endParaRPr lang="en-US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3F3C37-C553-B8E8-A367-19F8C2A03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6" y="1766306"/>
            <a:ext cx="3033917" cy="430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0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4C51A-93BC-1E90-C5B7-FC219F14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731" y="365125"/>
            <a:ext cx="5156200" cy="1325563"/>
          </a:xfrm>
        </p:spPr>
        <p:txBody>
          <a:bodyPr/>
          <a:lstStyle/>
          <a:p>
            <a:r>
              <a:rPr lang="en-US" dirty="0"/>
              <a:t>Revit 2024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0766F4-733D-31FF-1DDA-71D7C72F3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731" y="1825625"/>
            <a:ext cx="5156200" cy="4351338"/>
          </a:xfrm>
        </p:spPr>
        <p:txBody>
          <a:bodyPr anchor="ctr">
            <a:normAutofit/>
          </a:bodyPr>
          <a:lstStyle/>
          <a:p>
            <a:r>
              <a:rPr lang="en-US" sz="1800" dirty="0"/>
              <a:t>Dark Theme / Dark mode.</a:t>
            </a:r>
          </a:p>
          <a:p>
            <a:r>
              <a:rPr lang="en-US" sz="1800" dirty="0"/>
              <a:t>My Insight</a:t>
            </a:r>
          </a:p>
          <a:p>
            <a:r>
              <a:rPr lang="en-US" sz="1800" dirty="0"/>
              <a:t>Topo Solid </a:t>
            </a:r>
          </a:p>
          <a:p>
            <a:r>
              <a:rPr lang="en-US" sz="1800" dirty="0"/>
              <a:t>Auto Sync w/ Twin motion</a:t>
            </a:r>
          </a:p>
          <a:p>
            <a:r>
              <a:rPr lang="en-US" sz="1800" dirty="0"/>
              <a:t>New display style</a:t>
            </a:r>
          </a:p>
          <a:p>
            <a:r>
              <a:rPr lang="en-US" sz="1800" dirty="0"/>
              <a:t>Documentation at sheets update:</a:t>
            </a:r>
          </a:p>
          <a:p>
            <a:pPr lvl="1"/>
            <a:r>
              <a:rPr lang="en-US" sz="1400" dirty="0"/>
              <a:t>Align Across Sheets</a:t>
            </a:r>
          </a:p>
          <a:p>
            <a:pPr lvl="1"/>
            <a:r>
              <a:rPr lang="en-US" sz="1400" dirty="0"/>
              <a:t>Place multiple views on sheet at once.</a:t>
            </a:r>
          </a:p>
          <a:p>
            <a:r>
              <a:rPr lang="en-US" sz="1800" dirty="0"/>
              <a:t>Search bar in project browser</a:t>
            </a:r>
          </a:p>
          <a:p>
            <a:r>
              <a:rPr lang="en-US" sz="1800" dirty="0"/>
              <a:t>Revision Schedule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B17FA3-0AB5-27D8-6D3D-083A1B49F5DD}"/>
              </a:ext>
            </a:extLst>
          </p:cNvPr>
          <p:cNvSpPr txBox="1">
            <a:spLocks/>
          </p:cNvSpPr>
          <p:nvPr/>
        </p:nvSpPr>
        <p:spPr>
          <a:xfrm>
            <a:off x="6096000" y="365125"/>
            <a:ext cx="552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Revit 2025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00405A-89B0-A525-C187-5DD711CFF1D4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5245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New home screen</a:t>
            </a:r>
          </a:p>
          <a:p>
            <a:r>
              <a:rPr lang="en-US" sz="1800" dirty="0"/>
              <a:t>Sheet collection</a:t>
            </a:r>
          </a:p>
          <a:p>
            <a:r>
              <a:rPr lang="en-US" sz="1800" dirty="0"/>
              <a:t>Enhancement to project browser, search bar (highlight)</a:t>
            </a:r>
          </a:p>
          <a:p>
            <a:r>
              <a:rPr lang="en-US" sz="1800" dirty="0"/>
              <a:t>Topo solid from mass</a:t>
            </a:r>
          </a:p>
          <a:p>
            <a:r>
              <a:rPr lang="en-US" sz="1800" dirty="0"/>
              <a:t>Walls that automatically join or lock.</a:t>
            </a:r>
          </a:p>
          <a:p>
            <a:r>
              <a:rPr lang="en-US" sz="1800" dirty="0"/>
              <a:t>Shared views.</a:t>
            </a:r>
          </a:p>
          <a:p>
            <a:r>
              <a:rPr lang="en-US" sz="1800" dirty="0"/>
              <a:t>Swap views.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0275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B2265-2E11-0860-FA74-CE982132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about printing.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0DC3BC-9FF1-0C7D-CF2E-610A7EA2D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175" y="2263782"/>
            <a:ext cx="4371175" cy="402668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E71563-55CC-054E-C29F-A8AC6E1C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02" y="1027906"/>
            <a:ext cx="3874323" cy="5262563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99B2FF2-8BBA-22AF-8CB1-8F22DF7B40DA}"/>
              </a:ext>
            </a:extLst>
          </p:cNvPr>
          <p:cNvSpPr txBox="1">
            <a:spLocks/>
          </p:cNvSpPr>
          <p:nvPr/>
        </p:nvSpPr>
        <p:spPr>
          <a:xfrm>
            <a:off x="840552" y="1469232"/>
            <a:ext cx="5615356" cy="442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212121"/>
                </a:solidFill>
                <a:highlight>
                  <a:srgbClr val="FFFFFF"/>
                </a:highlight>
                <a:latin typeface="ArtifaktElement"/>
              </a:rPr>
              <a:t>Now we can print and keep working in our models.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9711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85EC1E1-4235-C3BD-BC04-44D6B110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Walls with Auto Join and Lock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17D5C7CD-E4C1-A921-3521-99A15968081A}"/>
              </a:ext>
            </a:extLst>
          </p:cNvPr>
          <p:cNvSpPr txBox="1">
            <a:spLocks/>
          </p:cNvSpPr>
          <p:nvPr/>
        </p:nvSpPr>
        <p:spPr>
          <a:xfrm>
            <a:off x="840551" y="1469231"/>
            <a:ext cx="9703623" cy="667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tifaktElement"/>
              </a:rPr>
              <a:t>You can automatically join a newly created architectural wall with the adjacent wall or join and lock them together to speed up your modeling process when working with multiple walls.</a:t>
            </a:r>
            <a:endParaRPr lang="en-US" sz="1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46F07F0-2870-92F4-D82F-43546D92B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29" y="2340104"/>
            <a:ext cx="10906971" cy="1491991"/>
          </a:xfrm>
          <a:prstGeom prst="rect">
            <a:avLst/>
          </a:prstGeom>
        </p:spPr>
      </p:pic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25C0B6D3-E1F8-71ED-35B1-4591B5B11F85}"/>
              </a:ext>
            </a:extLst>
          </p:cNvPr>
          <p:cNvSpPr txBox="1">
            <a:spLocks/>
          </p:cNvSpPr>
          <p:nvPr/>
        </p:nvSpPr>
        <p:spPr>
          <a:xfrm>
            <a:off x="838200" y="4035287"/>
            <a:ext cx="9429749" cy="667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212121"/>
                </a:solidFill>
                <a:highlight>
                  <a:srgbClr val="FFFFFF"/>
                </a:highlight>
                <a:latin typeface="ArtifaktElement"/>
              </a:rPr>
              <a:t>Now, we don’t need to join walls manually with join geometry.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FD71-971A-187F-7C61-450CA43B3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955" y="4702968"/>
            <a:ext cx="4474407" cy="16818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C53147-CE0E-49D2-67E7-6A7C590992ED}"/>
              </a:ext>
            </a:extLst>
          </p:cNvPr>
          <p:cNvCxnSpPr>
            <a:cxnSpLocks/>
          </p:cNvCxnSpPr>
          <p:nvPr/>
        </p:nvCxnSpPr>
        <p:spPr>
          <a:xfrm>
            <a:off x="838200" y="5399637"/>
            <a:ext cx="538369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149646-CB9F-BDD0-EE88-B5FFE5D04050}"/>
              </a:ext>
            </a:extLst>
          </p:cNvPr>
          <p:cNvCxnSpPr>
            <a:cxnSpLocks/>
          </p:cNvCxnSpPr>
          <p:nvPr/>
        </p:nvCxnSpPr>
        <p:spPr>
          <a:xfrm>
            <a:off x="818875" y="4965628"/>
            <a:ext cx="538369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6EDFAE7-4752-024C-FBB0-1F171ABC6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258" y="5543884"/>
            <a:ext cx="2248214" cy="12670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117DC7-2420-95BA-57CE-9C07717131BF}"/>
              </a:ext>
            </a:extLst>
          </p:cNvPr>
          <p:cNvSpPr/>
          <p:nvPr/>
        </p:nvSpPr>
        <p:spPr>
          <a:xfrm>
            <a:off x="10187608" y="6414756"/>
            <a:ext cx="1389863" cy="2138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9BF9E9-539A-763F-B679-C380BA903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568" y="5595222"/>
            <a:ext cx="1724266" cy="6763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26EAFE-103F-CE57-7AE8-3BE0D975A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2568" y="4422891"/>
            <a:ext cx="2179235" cy="6676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024B48-24CA-5599-4251-0199A52BDB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9258" y="4053799"/>
            <a:ext cx="2257740" cy="123842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9B8AB4F-0949-5F07-3A02-F128A26C7D00}"/>
              </a:ext>
            </a:extLst>
          </p:cNvPr>
          <p:cNvSpPr/>
          <p:nvPr/>
        </p:nvSpPr>
        <p:spPr>
          <a:xfrm>
            <a:off x="10187607" y="5062629"/>
            <a:ext cx="1389863" cy="2138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4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C39BDBD-7054-64A8-93C1-6E6173D9F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4044"/>
            <a:ext cx="6953250" cy="2902925"/>
          </a:xfr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85EC1E1-4235-C3BD-BC04-44D6B110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Create Walls with Auto Join and Lock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17D5C7CD-E4C1-A921-3521-99A15968081A}"/>
              </a:ext>
            </a:extLst>
          </p:cNvPr>
          <p:cNvSpPr txBox="1">
            <a:spLocks/>
          </p:cNvSpPr>
          <p:nvPr/>
        </p:nvSpPr>
        <p:spPr>
          <a:xfrm>
            <a:off x="838201" y="1469232"/>
            <a:ext cx="9705974" cy="442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What not to do.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5C3E85C4-F579-2E37-38B2-BD6E78047769}"/>
              </a:ext>
            </a:extLst>
          </p:cNvPr>
          <p:cNvSpPr txBox="1">
            <a:spLocks/>
          </p:cNvSpPr>
          <p:nvPr/>
        </p:nvSpPr>
        <p:spPr>
          <a:xfrm>
            <a:off x="3774252" y="2071864"/>
            <a:ext cx="4017198" cy="624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tifaktElement"/>
              </a:rPr>
              <a:t>Overlapping line location.  If we model a wall overlapping another wall as always Revit will give us a warning. 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1CE1E-4593-98C3-8345-9CF702DF5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252" y="4501807"/>
            <a:ext cx="7354019" cy="2218885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FF37BB60-5553-15AD-54D0-3EF83443ADD8}"/>
              </a:ext>
            </a:extLst>
          </p:cNvPr>
          <p:cNvSpPr txBox="1">
            <a:spLocks/>
          </p:cNvSpPr>
          <p:nvPr/>
        </p:nvSpPr>
        <p:spPr>
          <a:xfrm>
            <a:off x="7791450" y="4501807"/>
            <a:ext cx="3171825" cy="464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tifaktElement"/>
              </a:rPr>
              <a:t>Never let gap </a:t>
            </a:r>
            <a:r>
              <a:rPr lang="en-US" sz="1400" dirty="0">
                <a:solidFill>
                  <a:srgbClr val="212121"/>
                </a:solidFill>
                <a:highlight>
                  <a:srgbClr val="FFFFFF"/>
                </a:highlight>
                <a:latin typeface="ArtifaktElement"/>
              </a:rPr>
              <a:t>between walls or you will have bad function of the tool</a:t>
            </a:r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9A11CE-C5A1-75BE-49A4-D624233E42E9}"/>
              </a:ext>
            </a:extLst>
          </p:cNvPr>
          <p:cNvCxnSpPr>
            <a:cxnSpLocks/>
          </p:cNvCxnSpPr>
          <p:nvPr/>
        </p:nvCxnSpPr>
        <p:spPr>
          <a:xfrm>
            <a:off x="3638550" y="3228973"/>
            <a:ext cx="437197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033540-1AF4-FB0A-A9D1-5BBE66766D78}"/>
              </a:ext>
            </a:extLst>
          </p:cNvPr>
          <p:cNvCxnSpPr>
            <a:cxnSpLocks/>
          </p:cNvCxnSpPr>
          <p:nvPr/>
        </p:nvCxnSpPr>
        <p:spPr>
          <a:xfrm>
            <a:off x="3643302" y="3109906"/>
            <a:ext cx="436722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EEAE6A-2CD8-01D3-5DCB-1A3D48E0C2DA}"/>
              </a:ext>
            </a:extLst>
          </p:cNvPr>
          <p:cNvCxnSpPr>
            <a:cxnSpLocks/>
          </p:cNvCxnSpPr>
          <p:nvPr/>
        </p:nvCxnSpPr>
        <p:spPr>
          <a:xfrm>
            <a:off x="3676650" y="5538785"/>
            <a:ext cx="41148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CE3739-8095-A73C-ADDD-81831C94E04F}"/>
              </a:ext>
            </a:extLst>
          </p:cNvPr>
          <p:cNvCxnSpPr>
            <a:cxnSpLocks/>
          </p:cNvCxnSpPr>
          <p:nvPr/>
        </p:nvCxnSpPr>
        <p:spPr>
          <a:xfrm>
            <a:off x="3679002" y="5067298"/>
            <a:ext cx="41148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296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89B35CF-1BCF-E73B-B6FE-C6140856C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9110" y="1755482"/>
            <a:ext cx="5634689" cy="2521538"/>
          </a:xfrm>
        </p:spPr>
      </p:pic>
      <p:sp>
        <p:nvSpPr>
          <p:cNvPr id="9" name="Title 14">
            <a:extLst>
              <a:ext uri="{FF2B5EF4-FFF2-40B4-BE49-F238E27FC236}">
                <a16:creationId xmlns:a16="http://schemas.microsoft.com/office/drawing/2014/main" id="{50AA9E04-42B1-65FD-7D11-24777449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Create Walls with Auto Join and Lock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5366CB9D-4742-657F-6EB6-445D884A3E79}"/>
              </a:ext>
            </a:extLst>
          </p:cNvPr>
          <p:cNvSpPr txBox="1">
            <a:spLocks/>
          </p:cNvSpPr>
          <p:nvPr/>
        </p:nvSpPr>
        <p:spPr>
          <a:xfrm>
            <a:off x="838201" y="1469232"/>
            <a:ext cx="9705974" cy="442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How make it work.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A2EC57-28BE-1304-591B-33C33DEDE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110" y="4189955"/>
            <a:ext cx="5634689" cy="24369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28561C-009C-BE07-54E8-BE77F527F9C8}"/>
              </a:ext>
            </a:extLst>
          </p:cNvPr>
          <p:cNvCxnSpPr>
            <a:cxnSpLocks/>
          </p:cNvCxnSpPr>
          <p:nvPr/>
        </p:nvCxnSpPr>
        <p:spPr>
          <a:xfrm>
            <a:off x="5340350" y="5005385"/>
            <a:ext cx="62039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90739-8344-19B1-4A7A-88E59FD8A615}"/>
              </a:ext>
            </a:extLst>
          </p:cNvPr>
          <p:cNvCxnSpPr>
            <a:cxnSpLocks/>
          </p:cNvCxnSpPr>
          <p:nvPr/>
        </p:nvCxnSpPr>
        <p:spPr>
          <a:xfrm>
            <a:off x="5340350" y="2566985"/>
            <a:ext cx="62039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C8B86038-3EB8-F727-E0EF-541AD311B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65" y="3357330"/>
            <a:ext cx="4439270" cy="1648055"/>
          </a:xfrm>
          <a:prstGeom prst="rect">
            <a:avLst/>
          </a:prstGeom>
        </p:spPr>
      </p:pic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69A837AA-3259-039A-6E01-4127972C6A63}"/>
              </a:ext>
            </a:extLst>
          </p:cNvPr>
          <p:cNvCxnSpPr>
            <a:cxnSpLocks/>
          </p:cNvCxnSpPr>
          <p:nvPr/>
        </p:nvCxnSpPr>
        <p:spPr>
          <a:xfrm rot="10800000">
            <a:off x="3293538" y="4389230"/>
            <a:ext cx="2611963" cy="1262270"/>
          </a:xfrm>
          <a:prstGeom prst="curvedConnector3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271AA996-A67B-ECBC-A2ED-86F8843CD36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93536" y="2997200"/>
            <a:ext cx="2554814" cy="1036708"/>
          </a:xfrm>
          <a:prstGeom prst="curvedConnector3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167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4">
            <a:extLst>
              <a:ext uri="{FF2B5EF4-FFF2-40B4-BE49-F238E27FC236}">
                <a16:creationId xmlns:a16="http://schemas.microsoft.com/office/drawing/2014/main" id="{50AA9E04-42B1-65FD-7D11-24777449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Create Walls with Auto Join and Lock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5366CB9D-4742-657F-6EB6-445D884A3E79}"/>
              </a:ext>
            </a:extLst>
          </p:cNvPr>
          <p:cNvSpPr txBox="1">
            <a:spLocks/>
          </p:cNvSpPr>
          <p:nvPr/>
        </p:nvSpPr>
        <p:spPr>
          <a:xfrm>
            <a:off x="838200" y="1935955"/>
            <a:ext cx="3314699" cy="195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Windows and doors will create the opening in the second wall.</a:t>
            </a:r>
          </a:p>
          <a:p>
            <a:pPr marL="0" indent="0">
              <a:buNone/>
            </a:pPr>
            <a:r>
              <a:rPr lang="en-US" sz="2000" dirty="0"/>
              <a:t>Is just a matter of place them on the right wall.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E2DCF2-949F-ADBC-4736-18426978D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46" y="1373188"/>
            <a:ext cx="7142913" cy="2315595"/>
          </a:xfrm>
          <a:prstGeom prst="rect">
            <a:avLst/>
          </a:prstGeom>
        </p:spPr>
      </p:pic>
      <p:pic>
        <p:nvPicPr>
          <p:cNvPr id="11" name="Picture 10" descr="A long line of a blue and black object&#10;&#10;Description automatically generated with medium confidence">
            <a:extLst>
              <a:ext uri="{FF2B5EF4-FFF2-40B4-BE49-F238E27FC236}">
                <a16:creationId xmlns:a16="http://schemas.microsoft.com/office/drawing/2014/main" id="{2DC30BC2-E208-99F8-DC2A-1B1DD4B26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530398"/>
            <a:ext cx="6426200" cy="326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68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B4F7-6295-BC6A-90AA-CBCBFCE0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about walls.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6D2DD-400A-BC56-B9AC-448A979CC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1196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Canvas Wall Wrapping Control.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Control wall end wrapping conditions with controls in plan views.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048D8-D0AC-C894-455A-A4256D217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03" y="2785331"/>
            <a:ext cx="3683494" cy="3272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50498A-C57E-D1D7-9D66-752DBD1BD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732" y="2496780"/>
            <a:ext cx="3370071" cy="3490041"/>
          </a:xfrm>
          <a:prstGeom prst="rect">
            <a:avLst/>
          </a:prstGeom>
        </p:spPr>
      </p:pic>
      <p:pic>
        <p:nvPicPr>
          <p:cNvPr id="12" name="Picture 11" descr="A white background with black and white clouds&#10;&#10;Description automatically generated with medium confidence">
            <a:extLst>
              <a:ext uri="{FF2B5EF4-FFF2-40B4-BE49-F238E27FC236}">
                <a16:creationId xmlns:a16="http://schemas.microsoft.com/office/drawing/2014/main" id="{E1C5FED9-34E6-2B8C-0ECB-538738233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97" y="2886075"/>
            <a:ext cx="38290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37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BB37-2B6E-27E3-317C-0A483E3D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Alignment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F480C-573B-44A0-8B0C-423C323AB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1904720"/>
            <a:ext cx="11722100" cy="13015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E13AB9-4C95-1B47-FE31-605C634CDDFB}"/>
              </a:ext>
            </a:extLst>
          </p:cNvPr>
          <p:cNvSpPr/>
          <p:nvPr/>
        </p:nvSpPr>
        <p:spPr>
          <a:xfrm>
            <a:off x="9855200" y="2156260"/>
            <a:ext cx="1384300" cy="10500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DF3D871-4A7F-4AFB-F17D-053E369F5831}"/>
              </a:ext>
            </a:extLst>
          </p:cNvPr>
          <p:cNvSpPr txBox="1">
            <a:spLocks/>
          </p:cNvSpPr>
          <p:nvPr/>
        </p:nvSpPr>
        <p:spPr>
          <a:xfrm>
            <a:off x="838201" y="1469232"/>
            <a:ext cx="9705974" cy="442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You can now align and distribute multiple keynotes, text notes, and tags.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DC5DC44-550D-95B5-06C7-E589A8F49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441545"/>
            <a:ext cx="4421883" cy="3160712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035DB7-5301-40FE-F3A5-289C671FB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617" y="3429000"/>
            <a:ext cx="4282183" cy="31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76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514718-DD3F-F250-8F92-B14EF3966146}"/>
              </a:ext>
            </a:extLst>
          </p:cNvPr>
          <p:cNvSpPr txBox="1">
            <a:spLocks/>
          </p:cNvSpPr>
          <p:nvPr/>
        </p:nvSpPr>
        <p:spPr>
          <a:xfrm>
            <a:off x="6692900" y="4800237"/>
            <a:ext cx="3429000" cy="1237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>
                <a:latin typeface="+mn-lt"/>
              </a:rPr>
              <a:t>Thank you,</a:t>
            </a:r>
          </a:p>
        </p:txBody>
      </p:sp>
    </p:spTree>
    <p:extLst>
      <p:ext uri="{BB962C8B-B14F-4D97-AF65-F5344CB8AC3E}">
        <p14:creationId xmlns:p14="http://schemas.microsoft.com/office/powerpoint/2010/main" val="279716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EE9F-B21C-594C-770D-4798CCEA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Revit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544A3-381E-4F04-63B9-E0104224F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3019846" cy="21910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3BC606-CB5A-02E1-6538-DE232EC4C11D}"/>
              </a:ext>
            </a:extLst>
          </p:cNvPr>
          <p:cNvSpPr/>
          <p:nvPr/>
        </p:nvSpPr>
        <p:spPr>
          <a:xfrm>
            <a:off x="2057400" y="2146853"/>
            <a:ext cx="367748" cy="31805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9E6D8B-DC4F-23B8-4DB2-2BCA4982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81744"/>
            <a:ext cx="3019846" cy="6353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. Right Click on the Autodesk icon on your left bottom corner of the screen.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9A01C8-53D6-269C-2ACF-84A9AD45B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559" y="1690688"/>
            <a:ext cx="5199348" cy="38779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DF0124-761B-F404-B0EA-8E16A80E7710}"/>
              </a:ext>
            </a:extLst>
          </p:cNvPr>
          <p:cNvSpPr/>
          <p:nvPr/>
        </p:nvSpPr>
        <p:spPr>
          <a:xfrm>
            <a:off x="8448261" y="2012675"/>
            <a:ext cx="1686339" cy="26835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331249-A4A6-EFBB-739A-980C554F4FF3}"/>
              </a:ext>
            </a:extLst>
          </p:cNvPr>
          <p:cNvSpPr txBox="1">
            <a:spLocks/>
          </p:cNvSpPr>
          <p:nvPr/>
        </p:nvSpPr>
        <p:spPr>
          <a:xfrm>
            <a:off x="5077246" y="5568598"/>
            <a:ext cx="5199348" cy="635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2</a:t>
            </a:r>
            <a:r>
              <a:rPr lang="en-US" sz="1400" baseline="30000" dirty="0"/>
              <a:t>nd </a:t>
            </a:r>
            <a:r>
              <a:rPr lang="en-US" sz="1400" dirty="0"/>
              <a:t>Look for Revit 2025 in the available updates. If is not shown, go to “View all your products and services”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149812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943048-A6AC-10E8-1ED5-F2EC93178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How to get Revit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F3CA0C-E826-9C23-407F-69DEF6CED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3044"/>
            <a:ext cx="10015330" cy="47468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C3FA97-B84F-C24A-D83C-1FCB160C3E71}"/>
              </a:ext>
            </a:extLst>
          </p:cNvPr>
          <p:cNvSpPr/>
          <p:nvPr/>
        </p:nvSpPr>
        <p:spPr>
          <a:xfrm>
            <a:off x="6003235" y="3160643"/>
            <a:ext cx="1858617" cy="21955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56E5BE-27EF-92A1-AE78-B9B337207C36}"/>
              </a:ext>
            </a:extLst>
          </p:cNvPr>
          <p:cNvSpPr/>
          <p:nvPr/>
        </p:nvSpPr>
        <p:spPr>
          <a:xfrm>
            <a:off x="2594114" y="2479666"/>
            <a:ext cx="2276061" cy="29788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D6A9D0-B290-F43F-904E-DB85B2A1F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049893"/>
            <a:ext cx="10015329" cy="6353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Type Revit on the search bar and then verify the version, operation system and language. Then, just click in install button.</a:t>
            </a:r>
          </a:p>
        </p:txBody>
      </p:sp>
    </p:spTree>
    <p:extLst>
      <p:ext uri="{BB962C8B-B14F-4D97-AF65-F5344CB8AC3E}">
        <p14:creationId xmlns:p14="http://schemas.microsoft.com/office/powerpoint/2010/main" val="338561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B1B1-4A96-1C1A-A3B1-6DEC910F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Revit Home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5C07F0-A8CB-EE30-BF59-9D78E1A81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7467" y="1334452"/>
            <a:ext cx="9597065" cy="5158423"/>
          </a:xfrm>
          <a:noFill/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6E9DC9-AAC5-2D57-7FEE-BC5F52B58F8D}"/>
              </a:ext>
            </a:extLst>
          </p:cNvPr>
          <p:cNvSpPr/>
          <p:nvPr/>
        </p:nvSpPr>
        <p:spPr>
          <a:xfrm>
            <a:off x="1335567" y="4241800"/>
            <a:ext cx="1458433" cy="203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CF73E2-0A5D-480F-FC25-1690D7EA7D69}"/>
              </a:ext>
            </a:extLst>
          </p:cNvPr>
          <p:cNvSpPr/>
          <p:nvPr/>
        </p:nvSpPr>
        <p:spPr>
          <a:xfrm>
            <a:off x="1335567" y="5498148"/>
            <a:ext cx="1458433" cy="203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9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83DC-872D-C6A1-6292-04EB111D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My Insight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55D42-2794-11D6-DCA2-56B6666F3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7" y="1537389"/>
            <a:ext cx="3578341" cy="4955485"/>
          </a:xfrm>
        </p:spPr>
        <p:txBody>
          <a:bodyPr/>
          <a:lstStyle/>
          <a:p>
            <a:r>
              <a:rPr lang="en-US" dirty="0"/>
              <a:t>My Insights is personalized information that is shown to you as individual insights and to your product administrator as team-based insights.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A5D96-B3D4-E459-4D7F-DB568E90C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698" y="1537389"/>
            <a:ext cx="7898555" cy="423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74A5B6-542D-7504-3B51-EF08C8AB0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0157" y="1690688"/>
            <a:ext cx="8094333" cy="4351338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056FD9-9BF5-75F0-B9BF-0CD504CA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400" dirty="0"/>
              <a:t>New Revit Home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D836E0-17BC-08E8-5527-A4D03FBD13FD}"/>
              </a:ext>
            </a:extLst>
          </p:cNvPr>
          <p:cNvSpPr txBox="1">
            <a:spLocks/>
          </p:cNvSpPr>
          <p:nvPr/>
        </p:nvSpPr>
        <p:spPr>
          <a:xfrm>
            <a:off x="649357" y="1537389"/>
            <a:ext cx="3276600" cy="495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the Revit home will have functions as the document explorer.</a:t>
            </a:r>
          </a:p>
        </p:txBody>
      </p:sp>
    </p:spTree>
    <p:extLst>
      <p:ext uri="{BB962C8B-B14F-4D97-AF65-F5344CB8AC3E}">
        <p14:creationId xmlns:p14="http://schemas.microsoft.com/office/powerpoint/2010/main" val="181869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C421A-DC7F-DD70-7170-ACB38FAAE6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16628" r="16834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3E90A-078B-78C5-89D4-D8331A9B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12" y="5277678"/>
            <a:ext cx="4620584" cy="9169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Dark vs Light mode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9CF75-9116-AC97-B560-7EB674F11E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79" r="25488" b="1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121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6175A-1CE4-6FE9-6A1C-113457039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146"/>
            <a:ext cx="10515600" cy="1434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You can change the interface and the canvas to dark mode in Revit 2024 and 2025.</a:t>
            </a:r>
          </a:p>
          <a:p>
            <a:pPr marL="0" indent="0">
              <a:buNone/>
            </a:pPr>
            <a:r>
              <a:rPr lang="en-US" sz="2000" dirty="0"/>
              <a:t>This is a user interface customization. Although, every time we create a snip or we share our screen the recommendation will be to use light canvas for an easy graphic understanding.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8A9B6-CB53-0ECF-5E28-BCF09F67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48" y="2146348"/>
            <a:ext cx="3686418" cy="3926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A07715-3DD0-E4AD-1258-5A36B02C2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074" y="2146348"/>
            <a:ext cx="3335189" cy="39260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59F998-5EAE-6DA4-AEFB-7798BE882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648" y="2136661"/>
            <a:ext cx="4808704" cy="258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19271</TotalTime>
  <Words>877</Words>
  <Application>Microsoft Office PowerPoint</Application>
  <PresentationFormat>Widescreen</PresentationFormat>
  <Paragraphs>113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ArtifaktElement</vt:lpstr>
      <vt:lpstr>Calibri</vt:lpstr>
      <vt:lpstr>Calibri Light</vt:lpstr>
      <vt:lpstr>Stencil Std</vt:lpstr>
      <vt:lpstr>Office Theme</vt:lpstr>
      <vt:lpstr>WHAT’S NEW IN  REVIT 2024 / 2025</vt:lpstr>
      <vt:lpstr>Revit 2024</vt:lpstr>
      <vt:lpstr>How to get Revit 2025</vt:lpstr>
      <vt:lpstr>How to get Revit 2025</vt:lpstr>
      <vt:lpstr>The New Revit Home</vt:lpstr>
      <vt:lpstr>My Insight</vt:lpstr>
      <vt:lpstr>New Revit Home</vt:lpstr>
      <vt:lpstr>Dark vs Light mode</vt:lpstr>
      <vt:lpstr>PowerPoint Presentation</vt:lpstr>
      <vt:lpstr>Short Cuts matters!</vt:lpstr>
      <vt:lpstr>Dark UI but white canvas.</vt:lpstr>
      <vt:lpstr>Toposolid </vt:lpstr>
      <vt:lpstr>PowerPoint Presentation</vt:lpstr>
      <vt:lpstr>Auto Sync w/ Twin motion</vt:lpstr>
      <vt:lpstr>Consistent colors vs Texture view style.</vt:lpstr>
      <vt:lpstr>Documentation at sheets update:</vt:lpstr>
      <vt:lpstr>Documentation at sheets update:</vt:lpstr>
      <vt:lpstr>Sheet collection and project browser.</vt:lpstr>
      <vt:lpstr>Sheet collection and project browser.</vt:lpstr>
      <vt:lpstr>Talking about printing.</vt:lpstr>
      <vt:lpstr>Create Walls with Auto Join and Lock</vt:lpstr>
      <vt:lpstr>Create Walls with Auto Join and Lock</vt:lpstr>
      <vt:lpstr>Create Walls with Auto Join and Lock</vt:lpstr>
      <vt:lpstr>Create Walls with Auto Join and Lock</vt:lpstr>
      <vt:lpstr>Talking about walls.</vt:lpstr>
      <vt:lpstr>Multiple Alignment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jhon Heredia</dc:creator>
  <cp:lastModifiedBy>Jhon Heredia</cp:lastModifiedBy>
  <cp:revision>160</cp:revision>
  <cp:lastPrinted>2024-06-18T20:58:00Z</cp:lastPrinted>
  <dcterms:created xsi:type="dcterms:W3CDTF">2022-11-15T03:56:20Z</dcterms:created>
  <dcterms:modified xsi:type="dcterms:W3CDTF">2024-06-20T00:10:35Z</dcterms:modified>
</cp:coreProperties>
</file>